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5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48CED-4439-470A-B0C1-A41D91416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32D3A0-C495-4616-9055-812031378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E464C-992A-4C0F-A055-14A3D2C1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03AC2-BBC5-4C8D-A68D-4D9840CF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724C2E-009C-4AF7-B73E-0FD146A3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7F263-AABB-4DF8-8D2E-BBC6129B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1786B7-8F19-4ABE-B44D-4FD4A76C8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2E404-D2CC-490E-91F4-38F2E145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EF2A2C-183D-49EB-B698-7608BE8F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EFE14-F342-4C85-84B2-2DFF7B79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4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4A87A9-7473-4D0B-A12C-DA9243167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375C61-83E7-4CDD-804A-66139D3C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C65C0-61CE-44F1-B86C-A256A4EE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3C6DA-380A-4E73-B017-7EBFC6B8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5F0DD6-BF95-4252-9A8D-8541DBF6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60D06-431F-4783-B2AE-1D5453D3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BF3EC-FD26-46BC-9106-6B41AC9C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7C883-68FC-4F47-BEB2-CED71A94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1DF20-BB33-4959-BA44-9FF6E572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1A91EC-D7F3-4530-986F-59352DF5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4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AEA88-D7ED-45A7-8D46-35A4C414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BB9123-CE84-49E1-891B-C5790AB0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AAE05-81D7-438A-884E-5FF3C949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E2B97-EB28-4AAE-BF61-5233B8DE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F87DB-2200-4E62-B902-8F612DA4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4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DFA1-393C-4E62-A83A-1FA8AE7A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4CC34-5722-4530-8F78-99CA76319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595E9F-27B9-4B5D-8AC9-DC1C76A9B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916B1-AF2A-4F89-998C-FBD94384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1C4A7-989B-4202-8360-973E4BFB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B18592-8136-4883-B5DD-BF3C2F0D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4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A4567-8D3E-41CD-97A6-2D964476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1FE22-12AA-4058-8CFA-39A5B09A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AD6515-E3AC-4739-95B3-E65BCD5C3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66F9FF-1509-4E62-A3A4-1873FD326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5C947D-6074-4107-A6A0-EE2F3FFE8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FC7343-0DC7-4A8E-86BF-E294488C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2A05F-FD18-4287-AD56-AB74616A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9E3355-F906-4CB8-8FB9-D475168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97935-E4C4-4362-8ED0-E2D93015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B06393-6774-4FF1-8124-AFD5144C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047B7-2875-4931-AE9E-A420530B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C42779-9534-4F85-93C4-8D367B81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7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76575C-39D1-4CDE-BBD5-3D472219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7F0561-CD08-4B7E-A673-3193B344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B1D87-B37D-4C29-948F-525C607F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1D27E-51DE-4E6D-8875-E1467B31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C3A469-65BC-47F4-94A0-C27BE6BD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7E299-2A14-4213-B817-42309AFA4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1020C-5F1C-413F-9CFE-984EA0BA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0B4C75-4B8E-4178-91F3-A05853EA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0E7E7F-012B-4ECC-9E01-9185E350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8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DABEE-B01F-4335-AB37-8D0C9466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EAACB-3418-448B-B75D-8AC4A6AAF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80DD6-9C83-426A-8E9E-670F926FD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BEADD4-F502-43D7-A819-DAF9C866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BCA3E4-837E-4625-B453-3D18E15E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77027E-9C39-40CB-9697-171F27AD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BFE-0ED2-411E-923C-890E51F1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630E0-ABBD-4D71-A550-58B893BFC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A68E0-1F53-48B9-A05D-3E5D561DC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23D3-95EF-4D7D-9CA0-D58F3F3E4862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292E-52F0-4E21-9A1F-361D96D10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27CA2-9F31-4FC7-BA40-9F2802D75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860E6-1613-4733-888A-F03A0D129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6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C5DA2-E844-4ECE-9924-404050D22842}"/>
              </a:ext>
            </a:extLst>
          </p:cNvPr>
          <p:cNvSpPr txBox="1"/>
          <p:nvPr/>
        </p:nvSpPr>
        <p:spPr>
          <a:xfrm>
            <a:off x="2980609" y="1261252"/>
            <a:ext cx="6230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СТРОЕНИЕ ПАПИЛЯРНОГО УЗОРА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DDC3B2-9AF2-4B3E-B831-1BA25D8E2245}"/>
              </a:ext>
            </a:extLst>
          </p:cNvPr>
          <p:cNvSpPr txBox="1"/>
          <p:nvPr/>
        </p:nvSpPr>
        <p:spPr>
          <a:xfrm>
            <a:off x="8198835" y="6205882"/>
            <a:ext cx="405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Подготовил</a:t>
            </a:r>
            <a:r>
              <a:rPr lang="en-US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</a:t>
            </a:r>
            <a:r>
              <a: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курсант 954 взвода Сахаров М.А.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6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65729" y="333583"/>
            <a:ext cx="926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СВОЙСТВО ПАПИЛЛЯРНЫХ УЗОРОВ, ИХ КРИМИНАЛИСТИЧЕСКОЕ ЗНАЧЕНИЕ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46C4F-B4EC-4521-A70A-8F926AA1FFCF}"/>
              </a:ext>
            </a:extLst>
          </p:cNvPr>
          <p:cNvSpPr txBox="1"/>
          <p:nvPr/>
        </p:nvSpPr>
        <p:spPr>
          <a:xfrm>
            <a:off x="1342663" y="3757801"/>
            <a:ext cx="675042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Выделяется три ключевых свойства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</a:t>
            </a:r>
          </a:p>
          <a:p>
            <a:endParaRPr lang="ru-RU" sz="14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Индивидуальность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(</a:t>
            </a:r>
            <a:r>
              <a:rPr lang="ru-RU" sz="1400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неповторяемость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): Вероятность совпадения полного отпечатка теоретически составляет 1 на 10⁴⁰–10⁵⁰ отпечатков.</a:t>
            </a:r>
          </a:p>
          <a:p>
            <a:endParaRPr lang="ru-RU" sz="14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Относительная неизменяемость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Узор формируется на 3–4 месяце внутриутробного развития и сохраняется до полного разложения трупа (регенерация при повреждениях, если не задет сосочковый слой).</a:t>
            </a:r>
          </a:p>
          <a:p>
            <a:endParaRPr lang="ru-RU" sz="14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Восстанавливаемость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При повреждении верхнего слоя (эпидермиса) узор восстанавливается в прежнем виде. Если повреждена дерма, на месте шрама образуется рубец, который сам становится новым идентификационным признаком.</a:t>
            </a:r>
          </a:p>
        </p:txBody>
      </p:sp>
    </p:spTree>
    <p:extLst>
      <p:ext uri="{BB962C8B-B14F-4D97-AF65-F5344CB8AC3E}">
        <p14:creationId xmlns:p14="http://schemas.microsoft.com/office/powerpoint/2010/main" val="208285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65729" y="333583"/>
            <a:ext cx="926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ПРИМЕР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1D658-86C4-4823-B712-1A51483F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3" y="789157"/>
            <a:ext cx="4551632" cy="60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F8D85B-C801-4C1D-808C-1A059C70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44" y="783369"/>
            <a:ext cx="4551632" cy="60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3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65729" y="333583"/>
            <a:ext cx="926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ЗАКЛЮЧЕНИЕ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46C4F-B4EC-4521-A70A-8F926AA1FFCF}"/>
              </a:ext>
            </a:extLst>
          </p:cNvPr>
          <p:cNvSpPr txBox="1"/>
          <p:nvPr/>
        </p:nvSpPr>
        <p:spPr>
          <a:xfrm>
            <a:off x="1342663" y="3757800"/>
            <a:ext cx="89577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Строение папиллярного узора </a:t>
            </a:r>
            <a:r>
              <a: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 это сложная, иерархическая система, включающая анатомические слои кожи (эпидермис и дерму), потоки линий (наружные и внутренние), дельты и множество частных признаков (разветвления, глазки, крючки). Благодаря свойствам индивидуальности, неизменяемости и восстанавливаемости, а также детальному знанию элементов строения, дактилоскопия остается самым надежным методом идентификации личности в криминалистике.</a:t>
            </a:r>
          </a:p>
        </p:txBody>
      </p:sp>
    </p:spTree>
    <p:extLst>
      <p:ext uri="{BB962C8B-B14F-4D97-AF65-F5344CB8AC3E}">
        <p14:creationId xmlns:p14="http://schemas.microsoft.com/office/powerpoint/2010/main" val="61629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63ACB-DBE5-4640-9903-4D8763BE2B12}"/>
              </a:ext>
            </a:extLst>
          </p:cNvPr>
          <p:cNvSpPr txBox="1"/>
          <p:nvPr/>
        </p:nvSpPr>
        <p:spPr>
          <a:xfrm>
            <a:off x="1443318" y="242047"/>
            <a:ext cx="445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ВВЕДЕНИЕ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89CCDFD-9BD0-48F0-86C2-D63D012D8CA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43318" y="4158582"/>
            <a:ext cx="98253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Папиллярные узоры </a:t>
            </a:r>
            <a:r>
              <a:rPr lang="ru-RU" alt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 это уникальные кожные образования на ладонях и ступнях человека.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Их изучением занимается </a:t>
            </a:r>
            <a:r>
              <a:rPr lang="ru-RU" altLang="ru-RU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дактилоскопия</a:t>
            </a:r>
            <a:r>
              <a:rPr lang="ru-RU" alt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— один из ключевых разделов криминалистики.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Широкие возможности идентификации личности по отпечаткам пальцев объясняются особенностями строения и свойствами кожного покрова рук.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67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F3E32-7123-48A2-9CB9-7A56FBAB424A}"/>
              </a:ext>
            </a:extLst>
          </p:cNvPr>
          <p:cNvSpPr txBox="1"/>
          <p:nvPr/>
        </p:nvSpPr>
        <p:spPr>
          <a:xfrm>
            <a:off x="1479176" y="295835"/>
            <a:ext cx="551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СТРОЕНИЕ КОЖИ</a:t>
            </a:r>
            <a:r>
              <a:rPr lang="en-US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</a:t>
            </a:r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ЭПИДЕРМИС И ДЕРМА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89A80-AC75-4FA3-8FE5-24E372585F77}"/>
              </a:ext>
            </a:extLst>
          </p:cNvPr>
          <p:cNvSpPr txBox="1"/>
          <p:nvPr/>
        </p:nvSpPr>
        <p:spPr>
          <a:xfrm>
            <a:off x="1342663" y="3773630"/>
            <a:ext cx="982531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Папиллярный узор 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формируется благодаря особому строению кожи, которая состоит из двух основных слоев:</a:t>
            </a:r>
          </a:p>
          <a:p>
            <a:endParaRPr lang="ru-RU" sz="14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Эпидермис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(верхний слой): Выполняет защитную функцию. Состоит из рогового (отмирающие клетки) и основного (росткового) слоев. Именно основной слой обеспечивает восстанавливаемость узора при поверхностных повреждениях.</a:t>
            </a:r>
          </a:p>
          <a:p>
            <a:endParaRPr lang="ru-RU" sz="14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Дерма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(нижний слой): Играет главную роль в образовании узора. Ее верхняя часть называется сосочковым слоем (от лат. </a:t>
            </a:r>
            <a:r>
              <a:rPr lang="ru-RU" sz="1400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papilla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— сосочек). Сосочки располагаются парными рядами.</a:t>
            </a:r>
          </a:p>
          <a:p>
            <a:endParaRPr lang="ru-RU" sz="14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Образование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ru-RU" sz="14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линий</a:t>
            </a:r>
            <a:r>
              <a:rPr lang="ru-RU" sz="14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Эпидермис повторяет рельеф дермы. Над парным рядом сосочков образуется возвышение — папиллярная линия (валик). В местах углублений между рядами образуются бороздки. Чередование валиков и бороздок создает неповторимый узор.</a:t>
            </a:r>
          </a:p>
        </p:txBody>
      </p:sp>
    </p:spTree>
    <p:extLst>
      <p:ext uri="{BB962C8B-B14F-4D97-AF65-F5344CB8AC3E}">
        <p14:creationId xmlns:p14="http://schemas.microsoft.com/office/powerpoint/2010/main" val="318508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43317" y="256427"/>
            <a:ext cx="67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СЛЕДООБРАЗУЮЩЕЕ ВЕЩЕСТВО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AE957-A91E-40BA-9704-9E5C0E39D952}"/>
              </a:ext>
            </a:extLst>
          </p:cNvPr>
          <p:cNvSpPr txBox="1"/>
          <p:nvPr/>
        </p:nvSpPr>
        <p:spPr>
          <a:xfrm>
            <a:off x="1342663" y="3673967"/>
            <a:ext cx="10849336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Для криминалистики важно, что отпечатки остаются не из-за краски, а благодаря естественным выделениям кожи. Основные компоненты:</a:t>
            </a:r>
          </a:p>
          <a:p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Пот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(вода, соли, аммиак, мочевина и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Кожный жир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(попадает с других участков тела, так как на самих папиллярных линиях сальных желез нет)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Клетки омертвевшего эпидермиса</a:t>
            </a: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Эти вещества позволяют выявлять следы физическими и химическими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408049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16423" y="333583"/>
            <a:ext cx="670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ОСНОВНЫЕ ЭЛЕМЕНТЫ КОЖНОГО ПОКРОВА ЛАДОНИ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F8924-7411-4D3B-A790-42B3F5EBAF20}"/>
              </a:ext>
            </a:extLst>
          </p:cNvPr>
          <p:cNvSpPr txBox="1"/>
          <p:nvPr/>
        </p:nvSpPr>
        <p:spPr>
          <a:xfrm>
            <a:off x="1342663" y="3723992"/>
            <a:ext cx="105873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Рельеф ладони неоднороден. Выделяют следующие зоны:</a:t>
            </a:r>
          </a:p>
          <a:p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Флексорные</a:t>
            </a: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линии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 места сгибов кисти (складки на ладони).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Тенар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(радиальный участок) — возвышение у большого пальца.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Гипотенар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(</a:t>
            </a:r>
            <a:r>
              <a:rPr lang="ru-RU" sz="1600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ульнарный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участок) — возвышение напротив мизинца.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Подпальцевые</a:t>
            </a: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участки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 зоны под основными фалангами пальцев.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Ногтевые фаланги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— здесь находятся самые сложные и четкие узоры, используемые для идентификации.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88A7AC7-A5DE-447A-8063-73983C7D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76" y="0"/>
            <a:ext cx="3702424" cy="39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7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52282" y="333583"/>
            <a:ext cx="670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СТРОЕНИЕ УЗОРА НА НОГТЕВОЙ ФАЛАНГЕ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4913C-5B7F-4CD6-87A2-19C877CF6680}"/>
              </a:ext>
            </a:extLst>
          </p:cNvPr>
          <p:cNvSpPr txBox="1"/>
          <p:nvPr/>
        </p:nvSpPr>
        <p:spPr>
          <a:xfrm>
            <a:off x="1342663" y="3745524"/>
            <a:ext cx="67504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Папиллярный узор пальца состоит из трех потоков линий: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Наружный поток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(верхний): Линии дугообразной формы, огибающие внутренний рисунок сверху (от ногтя).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Наружный поток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(нижний): Линии у основания пальца, идущие параллельно сгибу.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Внутренний поток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Занимает центральную часть узора. Именно его форма определяет тип узора (дуговой, петлевой, </a:t>
            </a:r>
            <a:r>
              <a:rPr lang="ru-RU" sz="1600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завитковый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).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1388B2B-CFED-46E1-89F3-1E297B414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72192"/>
            <a:ext cx="62769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8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52281" y="322573"/>
            <a:ext cx="67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ДЕЛЬТА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CF9C2-7D2E-455A-AAEE-65AFC7BA25BC}"/>
              </a:ext>
            </a:extLst>
          </p:cNvPr>
          <p:cNvSpPr txBox="1"/>
          <p:nvPr/>
        </p:nvSpPr>
        <p:spPr>
          <a:xfrm>
            <a:off x="1342663" y="3696686"/>
            <a:ext cx="67504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 местах сближения верхнего, нижнего и внутреннего потоков линии образуют фигуру, напоминающую треугольник или греческую букву «дельту» (Δ).</a:t>
            </a:r>
          </a:p>
          <a:p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Строение дельты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Включает рамочную часть, верхний и нижний рукава.</a:t>
            </a:r>
          </a:p>
          <a:p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Виды дельт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Слитная (замкнутые рукава).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Разделенная (разобщенные рукава).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3C3AF-CECE-4AB0-BB64-5520DC98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46" y="1107403"/>
            <a:ext cx="4789954" cy="24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8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88140" y="333583"/>
            <a:ext cx="670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СИСТЕМА ПРИЗНАКОВ ПАПИЛЯРНОГО УЗОРА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FA83A-9482-417D-8DB0-80E4DE786474}"/>
              </a:ext>
            </a:extLst>
          </p:cNvPr>
          <p:cNvSpPr txBox="1"/>
          <p:nvPr/>
        </p:nvSpPr>
        <p:spPr>
          <a:xfrm>
            <a:off x="1342663" y="3691838"/>
            <a:ext cx="6750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Для идентификации личности используется система общих и частных признаков.</a:t>
            </a:r>
          </a:p>
          <a:p>
            <a:endParaRPr lang="ru-RU" sz="160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А) </a:t>
            </a: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Общие признаки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(характеризуют узор в целом):</a:t>
            </a:r>
          </a:p>
          <a:p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Б) </a:t>
            </a:r>
            <a:r>
              <a:rPr lang="ru-RU" sz="1600" b="1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Частные признаки </a:t>
            </a:r>
            <a:r>
              <a:rPr lang="ru-RU" sz="16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(детали строения):</a:t>
            </a:r>
          </a:p>
        </p:txBody>
      </p:sp>
    </p:spTree>
    <p:extLst>
      <p:ext uri="{BB962C8B-B14F-4D97-AF65-F5344CB8AC3E}">
        <p14:creationId xmlns:p14="http://schemas.microsoft.com/office/powerpoint/2010/main" val="27275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B3B14A-5CA7-4535-AFF9-E162BF6A51B9}"/>
              </a:ext>
            </a:extLst>
          </p:cNvPr>
          <p:cNvSpPr/>
          <p:nvPr/>
        </p:nvSpPr>
        <p:spPr>
          <a:xfrm>
            <a:off x="0" y="0"/>
            <a:ext cx="12192000" cy="3599723"/>
          </a:xfrm>
          <a:prstGeom prst="rect">
            <a:avLst/>
          </a:prstGeom>
          <a:solidFill>
            <a:srgbClr val="438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5796BA-1A39-4A6D-9FD6-419B7547C498}"/>
              </a:ext>
            </a:extLst>
          </p:cNvPr>
          <p:cNvSpPr/>
          <p:nvPr/>
        </p:nvSpPr>
        <p:spPr>
          <a:xfrm>
            <a:off x="0" y="0"/>
            <a:ext cx="1342663" cy="6852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1899A6-5263-4F24-9784-5610D954081C}"/>
              </a:ext>
            </a:extLst>
          </p:cNvPr>
          <p:cNvCxnSpPr>
            <a:cxnSpLocks/>
          </p:cNvCxnSpPr>
          <p:nvPr/>
        </p:nvCxnSpPr>
        <p:spPr>
          <a:xfrm>
            <a:off x="0" y="3611298"/>
            <a:ext cx="12192000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F68FC6F-F9B5-4E7F-AC4E-551312C2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5833" l="10000" r="90000">
                        <a14:foregroundMark x1="47093" y1="91669" x2="51139" y2="95427"/>
                        <a14:foregroundMark x1="39766" y1="84861" x2="43281" y2="88127"/>
                        <a14:foregroundMark x1="57667" y1="88815" x2="61797" y2="83611"/>
                        <a14:foregroundMark x1="53805" y1="93679" x2="54942" y2="92247"/>
                        <a14:foregroundMark x1="61797" y1="83611" x2="61563" y2="81528"/>
                        <a14:foregroundMark x1="56953" y1="19444" x2="54922" y2="19861"/>
                        <a14:foregroundMark x1="45234" y1="15694" x2="46406" y2="18056"/>
                        <a14:foregroundMark x1="51250" y1="8889" x2="49844" y2="10139"/>
                        <a14:foregroundMark x1="50547" y1="7222" x2="50625" y2="6667"/>
                        <a14:foregroundMark x1="45391" y1="15556" x2="44609" y2="16250"/>
                        <a14:backgroundMark x1="56016" y1="90000" x2="58281" y2="94167"/>
                        <a14:backgroundMark x1="51641" y1="96389" x2="52812" y2="96806"/>
                        <a14:backgroundMark x1="51484" y1="96250" x2="52812" y2="97222"/>
                        <a14:backgroundMark x1="50938" y1="95972" x2="52500" y2="96111"/>
                        <a14:backgroundMark x1="44922" y1="89444" x2="43516" y2="91667"/>
                        <a14:backgroundMark x1="45781" y1="89861" x2="44688" y2="92639"/>
                        <a14:backgroundMark x1="50547" y1="14167" x2="50547" y2="17361"/>
                        <a14:backgroundMark x1="53359" y1="18472" x2="53359" y2="18056"/>
                        <a14:backgroundMark x1="48750" y1="16111" x2="48203" y2="15972"/>
                        <a14:backgroundMark x1="46797" y1="15139" x2="47422" y2="1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379" y="712712"/>
            <a:ext cx="3865419" cy="21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917C4-D34F-4B8E-9770-F96683AB750E}"/>
              </a:ext>
            </a:extLst>
          </p:cNvPr>
          <p:cNvSpPr txBox="1"/>
          <p:nvPr/>
        </p:nvSpPr>
        <p:spPr>
          <a:xfrm>
            <a:off x="1488140" y="333583"/>
            <a:ext cx="670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МИКРОРЕЛЬЕФ</a:t>
            </a:r>
            <a:r>
              <a:rPr lang="en-US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</a:t>
            </a:r>
            <a:r>
              <a:rPr lang="ru-RU" sz="3200" dirty="0">
                <a:solidFill>
                  <a:schemeClr val="bg1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ПОРОСКОПИЯ И ЭДЖЕОСКОПИЯ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00CC5-AFE6-4250-BB93-DEC42C5F6614}"/>
              </a:ext>
            </a:extLst>
          </p:cNvPr>
          <p:cNvSpPr txBox="1"/>
          <p:nvPr/>
        </p:nvSpPr>
        <p:spPr>
          <a:xfrm>
            <a:off x="1342663" y="3724467"/>
            <a:ext cx="67504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Помимо видимых линий, значение имеют </a:t>
            </a:r>
            <a:r>
              <a:rPr lang="ru-RU" b="1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микропризнаки</a:t>
            </a:r>
            <a:r>
              <a: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</a:t>
            </a:r>
          </a:p>
          <a:p>
            <a:endParaRPr lang="ru-RU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b="1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Пороскопия</a:t>
            </a:r>
            <a:r>
              <a: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Изучение формы, размеров и расположения пот (выводных протоков потовых желез). Поры строго индивидуальны и неизменны. Иногда возможно отождествить человека только по 22 совпадающим порам.</a:t>
            </a:r>
          </a:p>
          <a:p>
            <a:endParaRPr lang="ru-RU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r>
              <a:rPr lang="ru-RU" b="1" dirty="0" err="1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Эджеоскопия</a:t>
            </a:r>
            <a:r>
              <a:rPr lang="ru-RU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: Изучение особенностей края папиллярной линии (выпуклости, вогнутости, зубчатости).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2783B76E-3C52-4212-9C91-80B28D02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0" y="752253"/>
            <a:ext cx="1650029" cy="28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08718E86-5554-4D29-98DA-B4ED1A7B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40" y="747262"/>
            <a:ext cx="3743270" cy="28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05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671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Sans Serif Collection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Mishanya</dc:creator>
  <cp:lastModifiedBy>Mishanya</cp:lastModifiedBy>
  <cp:revision>18</cp:revision>
  <dcterms:created xsi:type="dcterms:W3CDTF">2026-02-12T19:47:32Z</dcterms:created>
  <dcterms:modified xsi:type="dcterms:W3CDTF">2026-04-03T07:31:28Z</dcterms:modified>
</cp:coreProperties>
</file>